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366" r:id="rId3"/>
    <p:sldId id="423" r:id="rId4"/>
    <p:sldId id="424" r:id="rId5"/>
    <p:sldId id="425" r:id="rId6"/>
    <p:sldId id="368" r:id="rId7"/>
    <p:sldId id="371" r:id="rId8"/>
    <p:sldId id="407" r:id="rId9"/>
    <p:sldId id="432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382" r:id="rId18"/>
    <p:sldId id="401" r:id="rId19"/>
    <p:sldId id="427" r:id="rId20"/>
    <p:sldId id="428" r:id="rId21"/>
    <p:sldId id="405" r:id="rId22"/>
    <p:sldId id="434" r:id="rId23"/>
    <p:sldId id="436" r:id="rId24"/>
    <p:sldId id="438" r:id="rId25"/>
    <p:sldId id="439" r:id="rId26"/>
    <p:sldId id="440" r:id="rId27"/>
    <p:sldId id="441" r:id="rId28"/>
    <p:sldId id="406" r:id="rId29"/>
    <p:sldId id="435" r:id="rId30"/>
    <p:sldId id="429" r:id="rId31"/>
    <p:sldId id="433" r:id="rId32"/>
    <p:sldId id="265" r:id="rId33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pc" providerId="None"/>
      </p:ext>
    </p:extLst>
  </p:cmAuthor>
  <p:cmAuthor id="2" name="SUBU" initials="S" lastIdx="4" clrIdx="1">
    <p:extLst>
      <p:ext uri="{19B8F6BF-5375-455C-9EA6-DF929625EA0E}">
        <p15:presenceInfo xmlns:p15="http://schemas.microsoft.com/office/powerpoint/2012/main" userId="f87bec58ae1b6ad9" providerId="Windows Live"/>
      </p:ext>
    </p:extLst>
  </p:cmAuthor>
  <p:cmAuthor id="3" name="Furkan KORKMAZ" initials="FK" lastIdx="2" clrIdx="2">
    <p:extLst>
      <p:ext uri="{19B8F6BF-5375-455C-9EA6-DF929625EA0E}">
        <p15:presenceInfo xmlns:p15="http://schemas.microsoft.com/office/powerpoint/2012/main" userId="Furkan KORKMA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33D"/>
    <a:srgbClr val="04ADBF"/>
    <a:srgbClr val="46F09A"/>
    <a:srgbClr val="EAEFF7"/>
    <a:srgbClr val="D2DEEF"/>
    <a:srgbClr val="003DA6"/>
    <a:srgbClr val="E9EBF5"/>
    <a:srgbClr val="CFD5EA"/>
    <a:srgbClr val="DEEBF7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/>
    <p:restoredTop sz="96056" autoAdjust="0"/>
  </p:normalViewPr>
  <p:slideViewPr>
    <p:cSldViewPr snapToGrid="0" snapToObjects="1">
      <p:cViewPr varScale="1">
        <p:scale>
          <a:sx n="87" d="100"/>
          <a:sy n="87" d="100"/>
        </p:scale>
        <p:origin x="91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03863812292248E-2"/>
          <c:y val="9.8519617463114065E-2"/>
          <c:w val="0.93168983759842516"/>
          <c:h val="0.753424043219485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Çalışan Memnuniyet Oranı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0.13973436640413589"/>
                </c:manualLayout>
              </c:layout>
              <c:tx>
                <c:rich>
                  <a:bodyPr/>
                  <a:lstStyle/>
                  <a:p>
                    <a:fld id="{923148A4-D95D-4A52-B272-65A44F6EAE35}" type="VALUE">
                      <a:rPr lang="en-US" sz="3000"/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09-482A-B4E6-C6444ABD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Sayfa1!$B$2</c:f>
              <c:numCache>
                <c:formatCode>0.00%</c:formatCode>
                <c:ptCount val="1"/>
                <c:pt idx="0">
                  <c:v>0.79710000000000003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09-482A-B4E6-C6444ABD5919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Öğrenci Memnuniyet Oranı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0.11864061770173366"/>
                </c:manualLayout>
              </c:layout>
              <c:tx>
                <c:rich>
                  <a:bodyPr/>
                  <a:lstStyle/>
                  <a:p>
                    <a:fld id="{7948AF94-18BE-4302-AD52-50094DD551FA}" type="VALUE">
                      <a:rPr lang="en-US" sz="3000"/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09-482A-B4E6-C6444ABD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Sayfa1!$C$2</c:f>
              <c:numCache>
                <c:formatCode>0.00%</c:formatCode>
                <c:ptCount val="1"/>
                <c:pt idx="0">
                  <c:v>0.65659999999999996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09-482A-B4E6-C6444ABD5919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Dış Paydaş Memnuniyet Oranı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1458200967217994E-16"/>
                  <c:y val="0.13035936698084602"/>
                </c:manualLayout>
              </c:layout>
              <c:tx>
                <c:rich>
                  <a:bodyPr/>
                  <a:lstStyle/>
                  <a:p>
                    <a:fld id="{04C2EB35-8222-4072-B734-2F9877756267}" type="VALUE">
                      <a:rPr lang="en-US" sz="3000"/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09-482A-B4E6-C6444ABD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Sayfa1!$D$2</c:f>
              <c:numCache>
                <c:formatCode>0.00%</c:formatCode>
                <c:ptCount val="1"/>
                <c:pt idx="0">
                  <c:v>0.84430000000000005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09-482A-B4E6-C6444ABD59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46897632"/>
        <c:axId val="607152416"/>
      </c:barChart>
      <c:catAx>
        <c:axId val="34689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07152416"/>
        <c:crosses val="autoZero"/>
        <c:auto val="1"/>
        <c:lblAlgn val="ctr"/>
        <c:lblOffset val="100"/>
        <c:noMultiLvlLbl val="0"/>
      </c:catAx>
      <c:valAx>
        <c:axId val="60715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89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İşveren Memnuniyet Oranı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5000000000001E-3"/>
                  <c:y val="0.11718749279112373"/>
                </c:manualLayout>
              </c:layout>
              <c:tx>
                <c:rich>
                  <a:bodyPr/>
                  <a:lstStyle/>
                  <a:p>
                    <a:fld id="{B02CA903-B770-4DA2-BF33-3E207C40CDBF}" type="VALUE">
                      <a:rPr lang="en-US" sz="3000"/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5-48A6-96BD-240675719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Sayfa1!$B$2</c:f>
              <c:numCache>
                <c:formatCode>0.00%</c:formatCode>
                <c:ptCount val="1"/>
                <c:pt idx="0">
                  <c:v>0.88819999999999999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5-48A6-96BD-2406757190D9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Öğrenci Memnuniyet Oranı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1250000000000002E-3"/>
                  <c:y val="0.11484374293530125"/>
                </c:manualLayout>
              </c:layout>
              <c:tx>
                <c:rich>
                  <a:bodyPr/>
                  <a:lstStyle/>
                  <a:p>
                    <a:fld id="{41934E2C-A0B2-4D79-8C68-1B2DFE92CC68}" type="VALUE">
                      <a:rPr lang="en-US" sz="3000"/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925-48A6-96BD-240675719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Sayfa1!$C$2</c:f>
              <c:numCache>
                <c:formatCode>0.00%</c:formatCode>
                <c:ptCount val="1"/>
                <c:pt idx="0">
                  <c:v>0.89410000000000001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25-48A6-96BD-2406757190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77395696"/>
        <c:axId val="577396528"/>
      </c:barChart>
      <c:catAx>
        <c:axId val="57739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7396528"/>
        <c:crosses val="autoZero"/>
        <c:auto val="1"/>
        <c:lblAlgn val="ctr"/>
        <c:lblOffset val="100"/>
        <c:noMultiLvlLbl val="0"/>
      </c:catAx>
      <c:valAx>
        <c:axId val="5773965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739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legendEntry>
      <c:layout>
        <c:manualLayout>
          <c:xMode val="edge"/>
          <c:yMode val="edge"/>
          <c:x val="9.9539985845718326E-2"/>
          <c:y val="0.9161987625369854"/>
          <c:w val="0.9"/>
          <c:h val="6.50512386164346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4630F-AD7F-44A0-85B6-3E155F04ED85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DBD8-EC84-423A-A262-ECC1E922C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835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880F-2CDF-D74B-A450-9BC1E472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8476"/>
            <a:ext cx="9144000" cy="16557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EAD10-2AC0-3B4D-9A72-D7E6840F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63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E11F0-A589-8446-95C8-B3EAF878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10" y="518147"/>
            <a:ext cx="1498591" cy="15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2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FFB9-148A-0E4E-9545-82CB0A85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D1A2A-EEEA-A24E-89DB-056DA08CF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B6525-5D7C-5A4B-867D-AF92E710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EB333-A957-5942-9835-CDCE1D60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03FB-7DFF-AB4B-A645-5EFECCF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4374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73BD0D-3D26-AE4D-A974-32659D6D6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5336D-4DFE-6D46-8B7B-28EBDC5F6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13C6-214D-3340-B623-35DCD00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E3BDC-AAB8-8B46-851B-504D5895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35FD-3EB0-E446-9E48-2BE6F0A6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740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A56B-61B1-694F-BF7E-01FE8BEA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FD65-E2B4-D943-8EEC-2AEE0E11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479E-32D6-A744-95B1-60E8D7F0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A62D1-984F-444A-ABF5-DABDE698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7BAB5-AD74-994F-8FCD-09D14C0F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3486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0FCD-A6E5-D741-B8BB-F2241BDD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38FA-021D-9348-9978-AA95D14EB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29D21-378F-5241-83D7-943ACBF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308" y="578025"/>
            <a:ext cx="1710841" cy="18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1361-584E-C646-8E07-14B14602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3E6F-DF5D-A945-BE9C-BB634DD1A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0F15E-757C-D946-81DF-846E02E8A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E43D4-078A-D24C-A64E-10168F22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9B963-9AEA-D747-916A-B5DFFE3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F8889-7193-0643-80FA-5D7D3F3F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57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8703-C9FB-E546-B73F-59C7E835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88329-E395-5742-9BF8-8046ADC98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82A32-2C41-274D-8F6D-E34080644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FC2A4-200C-5D4C-A934-9262E7C22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CF2FA-D6CC-A54B-BE08-B38A3FE78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C733C-0FB4-404D-A284-5EF03142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C6C7C-BE20-7547-85E5-A6AF362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0A1B5-953D-C341-8200-6DBAD875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4374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EE8C25-9E17-AB40-81FC-D03393A2A9D8}"/>
              </a:ext>
            </a:extLst>
          </p:cNvPr>
          <p:cNvSpPr/>
          <p:nvPr/>
        </p:nvSpPr>
        <p:spPr>
          <a:xfrm>
            <a:off x="0" y="0"/>
            <a:ext cx="12192000" cy="1021644"/>
          </a:xfrm>
          <a:prstGeom prst="rect">
            <a:avLst/>
          </a:prstGeom>
          <a:solidFill>
            <a:srgbClr val="003D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B61B8-93F4-2547-8DD8-D2FAEE9F3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922D1-175A-464E-9951-FC77D50DCD1B}"/>
              </a:ext>
            </a:extLst>
          </p:cNvPr>
          <p:cNvSpPr/>
          <p:nvPr/>
        </p:nvSpPr>
        <p:spPr>
          <a:xfrm>
            <a:off x="0" y="6449902"/>
            <a:ext cx="12192000" cy="4202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994C0-4761-6B4E-AD6C-EB569A71F851}"/>
              </a:ext>
            </a:extLst>
          </p:cNvPr>
          <p:cNvSpPr txBox="1"/>
          <p:nvPr/>
        </p:nvSpPr>
        <p:spPr>
          <a:xfrm>
            <a:off x="481214" y="6559986"/>
            <a:ext cx="30107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 sz="700" dirty="0">
                <a:solidFill>
                  <a:schemeClr val="bg1"/>
                </a:solidFill>
              </a:rPr>
              <a:t>© Copyright 2021 Sakarya Uygulamalı Bilimler Üniversitesi. Her hakkı saklıdır.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C9FECA-B3C0-6D4F-852D-26E65F1A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330" y="174653"/>
            <a:ext cx="700415" cy="7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4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DCBAD-8ADA-8B49-B587-8E1D9199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3BDF2-98DA-7C4C-A4BD-FCAE7E57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748ED-5122-EB4C-B937-501602CC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0945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A61C-1B54-C546-8B1A-F4FA1F1A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7E099-69BE-9E4E-B814-FD8D54F8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D9893-A862-8A4A-A7A0-8AD229EB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C3DFC-18C5-E64F-B8EB-7DB216AB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FD8E1-29BE-D447-8353-94FD9F75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3F924-AB64-E542-BB34-F0E29C2E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7963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3966-4B47-484D-A8C6-20A64468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48F69-E6C1-A44D-ABB5-20ADD1398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1FC6F-B2A5-9C4D-92BF-81125020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A557B-F4CD-2345-80F7-D190D8EC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51E43-E0E9-684D-BA72-53D139E4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B1444-1082-0D42-8AEE-4F81293B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274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48C0C-A6F6-964F-A207-7D8E502E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F79FE-FA48-8843-B658-F7EDC2F8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72EFC-5D52-2E42-9ED8-FFF15AF43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79C1A-3EE6-C74A-AF88-39711D58E17C}" type="datetimeFigureOut">
              <a:rPr lang="en-TR" smtClean="0"/>
              <a:t>02/13/2024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852D5-A3A7-4849-9A6E-A25B61832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3D556-2554-7D48-A55C-C2C22B31F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86383-FAC0-FF4F-A57B-9C503EDBB8A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558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69EE5E-7E1D-DB4F-9F00-624040CEE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254033"/>
            <a:ext cx="9501052" cy="3174275"/>
          </a:xfrm>
        </p:spPr>
        <p:txBody>
          <a:bodyPr>
            <a:normAutofit/>
          </a:bodyPr>
          <a:lstStyle/>
          <a:p>
            <a:r>
              <a:rPr lang="tr-TR" sz="4400" b="1" i="1" dirty="0">
                <a:cs typeface="Times New Roman" panose="02020603050405020304" pitchFamily="18" charset="0"/>
              </a:rPr>
              <a:t>2023 Yılı </a:t>
            </a:r>
            <a:br>
              <a:rPr lang="tr-TR" sz="4400" b="1" i="1" dirty="0">
                <a:cs typeface="Times New Roman" panose="02020603050405020304" pitchFamily="18" charset="0"/>
              </a:rPr>
            </a:br>
            <a:r>
              <a:rPr lang="tr-TR" sz="4400" b="1" i="1" dirty="0">
                <a:cs typeface="Times New Roman" panose="02020603050405020304" pitchFamily="18" charset="0"/>
              </a:rPr>
              <a:t>Performans Değerlendirmesi</a:t>
            </a:r>
            <a:endParaRPr lang="en-TR" sz="4400" b="1" i="1" dirty="0"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9B8502D-C3CA-B14C-A18A-BF3DCBCFC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6" y="4428308"/>
            <a:ext cx="9144000" cy="1240970"/>
          </a:xfrm>
        </p:spPr>
        <p:txBody>
          <a:bodyPr>
            <a:normAutofit fontScale="55000" lnSpcReduction="20000"/>
          </a:bodyPr>
          <a:lstStyle/>
          <a:p>
            <a:endParaRPr lang="tr-TR" sz="4200" dirty="0"/>
          </a:p>
          <a:p>
            <a:endParaRPr lang="tr-TR" sz="4200" dirty="0"/>
          </a:p>
          <a:p>
            <a:r>
              <a:rPr lang="tr-TR" sz="5800" b="1" dirty="0" smtClean="0">
                <a:latin typeface="+mj-lt"/>
                <a:cs typeface="Times New Roman" panose="02020603050405020304" pitchFamily="18" charset="0"/>
              </a:rPr>
              <a:t>SAKARYA MYO</a:t>
            </a:r>
            <a:endParaRPr lang="tr-TR" sz="5800" b="1" dirty="0">
              <a:latin typeface="+mj-lt"/>
              <a:cs typeface="Times New Roman" panose="02020603050405020304" pitchFamily="18" charset="0"/>
            </a:endParaRPr>
          </a:p>
          <a:p>
            <a:endParaRPr lang="tr-TR" sz="7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7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400" dirty="0"/>
          </a:p>
          <a:p>
            <a:endParaRPr lang="tr-TR" sz="1400" dirty="0"/>
          </a:p>
          <a:p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06054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57059"/>
              </p:ext>
            </p:extLst>
          </p:nvPr>
        </p:nvGraphicFramePr>
        <p:xfrm>
          <a:off x="601052" y="1473454"/>
          <a:ext cx="10989895" cy="24310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28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9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555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5">
                  <a:txBody>
                    <a:bodyPr/>
                    <a:lstStyle/>
                    <a:p>
                      <a:pPr algn="ctr"/>
                      <a:r>
                        <a:rPr lang="tr-TR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3.1: 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Kurumsal olarak düzenlenen Yaşam Boyu Öğrenim faaliyetlerini ve toplumsal faaliyet sayısını arttırmak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5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5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GERÇEKLEŞME ORANI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Yaşam Boyu Öğrenim Kapsamında Topluma Yönelik Verilen Eğitim ve Sertifika Programları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3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4107DF84-07EE-3454-F783-46D931748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63337"/>
              </p:ext>
            </p:extLst>
          </p:nvPr>
        </p:nvGraphicFramePr>
        <p:xfrm>
          <a:off x="481013" y="1300434"/>
          <a:ext cx="11109934" cy="3250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7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77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2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19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3.1: </a:t>
                      </a:r>
                      <a:r>
                        <a:rPr lang="tr-TR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Kurumsal olarak düzenlenen Yaşam Boyu Öğrenim faaliyetlerini ve toplumsal faaliyet sayısını arttırmak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Yaşam Boyu Öğrenim Kapsamında Topluma Yönelik Verilen Eğitim Programları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Kötü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Yaşam Boyu Öğrenim Kapsamında Topluma Yönelik Verilen Sertifika Programları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</a:t>
                      </a:r>
                      <a:r>
                        <a:rPr lang="tr-TR" sz="1800" baseline="0" dirty="0" smtClean="0">
                          <a:latin typeface="+mn-lt"/>
                          <a:cs typeface="Arial" pitchFamily="34" charset="0"/>
                        </a:rPr>
                        <a:t> Kötü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21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361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3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850A8CCA-B249-9C03-F7E9-95DB65EFB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10588"/>
              </p:ext>
            </p:extLst>
          </p:nvPr>
        </p:nvGraphicFramePr>
        <p:xfrm>
          <a:off x="481013" y="1169499"/>
          <a:ext cx="11109934" cy="50335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7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77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2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9595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Topluma değer katan ve değer üreten toplumsal sorunların çözüm merkezi olmak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3.2: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Toplumsal fayda temelli etkinlik ve projeler geliştirmek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Toplumsal Sorunların Çözülmesine Yönelik Proje ve Faaliyet Sayısı (Sosyal sorumluluk projeleri, STK’lar ile yapılan projeler, konferans, seminer, panel, sergi, defile, gösteri vb. faaliyet sayısı)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Orta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Sosyal, kültürel ve sportif faaliyet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8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160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78445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Dezavantajlı gruplara yönelik sosyal entegrasyon ve kapsayıcılığa ilişkin yapılan faaliyet sayısı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Kötü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53873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Mezunlara yönelik gerçekleştirilen faaliyet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Orta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01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066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4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CE094143-BEC1-BE6A-D963-E1D819D46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09536"/>
              </p:ext>
            </p:extLst>
          </p:nvPr>
        </p:nvGraphicFramePr>
        <p:xfrm>
          <a:off x="601052" y="1301928"/>
          <a:ext cx="10989896" cy="3934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süreçlerinin etkinliğini ve verimliliğini arttırmak</a:t>
                      </a:r>
                      <a:endParaRPr lang="tr-TR" sz="20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4.1: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süreçlerinde operasyonel çevikliği arttırarak hizmet kalitesini sürekli iyileştirmek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İdari Hizmetlerin Karşılanma Oranı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İdari Hizmetlere Duyulan Memnuniyet Oranı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65.66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93.80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6080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İdari destek süreçlerine yönelik iyileştirme sayısı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09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159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4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DEA4C428-0827-F75F-35F2-D91AD58F6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972301"/>
              </p:ext>
            </p:extLst>
          </p:nvPr>
        </p:nvGraphicFramePr>
        <p:xfrm>
          <a:off x="609599" y="1301929"/>
          <a:ext cx="10981347" cy="2566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1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78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7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356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İdari destek süreçlerinin etkinliğini ve verimliliğini arttırmak</a:t>
                      </a:r>
                      <a:endParaRPr lang="tr-TR" sz="20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4.2: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Fiziksel ve teknolojik altyapıyı güçlendirmek ve sürekli iyileştirmek</a:t>
                      </a:r>
                      <a:endParaRPr lang="tr-TR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Fiziksel ve Teknolojik Altyapısı Tamamlanan Projelerin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6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48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5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63C49BC4-CA5B-3DDA-C18D-DE9C40F61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249454"/>
              </p:ext>
            </p:extLst>
          </p:nvPr>
        </p:nvGraphicFramePr>
        <p:xfrm>
          <a:off x="601052" y="1301925"/>
          <a:ext cx="10989896" cy="46754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Katılımcı, şeffaf ve değişime açık bir yönetim anlayışıyla kurumsal kültürü geliştirmek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5.1: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Kurumsal amaç ve hedeflerin gerçekleşmesi için marka imajını güçlendirmek ve bilinirliği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Çalışan Memnuniyet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79.71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106.28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Paydaş Memnuniyeti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84.43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112.57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856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Öğrenci Memnuniyeti Oranı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65.66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93.80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8806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Üniversitemizin tanınırlığını artıcı faaliyet sayısı (İstişare toplantıları, yönetsel düzeyde medyada yer alınan programlar vb.)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85.71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275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96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5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288664AB-1EF5-B395-1427-7DB85C744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11959"/>
              </p:ext>
            </p:extLst>
          </p:nvPr>
        </p:nvGraphicFramePr>
        <p:xfrm>
          <a:off x="601052" y="1301925"/>
          <a:ext cx="10989896" cy="3250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347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Katılımcı, şeffaf ve değişime açık bir yönetim anlayışıyla kurumsal kültürü geliştirmek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5.1: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Kurumsal amaç ve hedeflerin gerçekleşmesi için marka imajını güçlendirmek ve bilinirliği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Ulusal İşbirliği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PG 3 - Danışma kurulları ile gerçekleştirilen faaliyet sayısı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83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07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SONUÇ VE ÖNERİLER </a:t>
            </a:r>
          </a:p>
        </p:txBody>
      </p:sp>
      <p:graphicFrame>
        <p:nvGraphicFramePr>
          <p:cNvPr id="6" name="4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640102"/>
              </p:ext>
            </p:extLst>
          </p:nvPr>
        </p:nvGraphicFramePr>
        <p:xfrm>
          <a:off x="481209" y="1446965"/>
          <a:ext cx="11416501" cy="15524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6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En Yüksek</a:t>
                      </a:r>
                      <a:r>
                        <a:rPr lang="tr-TR" sz="1800" b="1" baseline="0" dirty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Hedef</a:t>
                      </a:r>
                      <a:endParaRPr lang="tr-T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Başarının Kaynağı</a:t>
                      </a:r>
                      <a:r>
                        <a:rPr lang="tr-TR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/Sebebi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Üniversitemizi İlk Sırada Tercih Eden Öğrenci Sayısı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algn="l" fontAlgn="ctr"/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+1 eğitimindeki başarının ve üniversitemizin tanınırlığının artması ile üniversitemiz daha çok tercih edilen bir üniversite olmuştur.</a:t>
                      </a:r>
                      <a:endParaRPr lang="tr-TR" sz="18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4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SONUÇ VE ÖNERİLER </a:t>
            </a:r>
          </a:p>
        </p:txBody>
      </p:sp>
      <p:graphicFrame>
        <p:nvGraphicFramePr>
          <p:cNvPr id="6" name="4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546396"/>
              </p:ext>
            </p:extLst>
          </p:nvPr>
        </p:nvGraphicFramePr>
        <p:xfrm>
          <a:off x="481209" y="1446965"/>
          <a:ext cx="11342929" cy="18268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28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En Düşük</a:t>
                      </a:r>
                      <a:r>
                        <a:rPr lang="tr-TR" sz="1800" b="1" baseline="0" dirty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tr-TR" sz="1800" b="1" dirty="0">
                          <a:latin typeface="+mn-lt"/>
                          <a:ea typeface="Times New Roman"/>
                          <a:cs typeface="Arial" pitchFamily="34" charset="0"/>
                        </a:rPr>
                        <a:t>Hedef</a:t>
                      </a:r>
                      <a:endParaRPr lang="tr-T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Planlanan İyileştirme</a:t>
                      </a:r>
                      <a:r>
                        <a:rPr lang="tr-TR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nin Açıklaması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Yaşam Boyu Öğrenim Kapsamında Topluma Yönelik Verilen Sertifika Programları Sayısı </a:t>
                      </a:r>
                    </a:p>
                    <a:p>
                      <a:pPr algn="l" fontAlgn="ctr"/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Sertifikasyon programlarının üniversitemizde SAYEM üzerinden gerçekleştiriliyor olması sebebiyle bölüm/program bazlı bir sertifika</a:t>
                      </a:r>
                      <a:r>
                        <a:rPr lang="tr-TR" sz="1800" b="0" baseline="0" dirty="0" smtClean="0">
                          <a:latin typeface="+mn-lt"/>
                          <a:cs typeface="Arial" pitchFamily="34" charset="0"/>
                        </a:rPr>
                        <a:t> programı düzenlenmemiştir.</a:t>
                      </a:r>
                      <a:endParaRPr lang="tr-TR" sz="1800" b="0" dirty="0" smtClean="0">
                        <a:latin typeface="+mn-lt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tr-TR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63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E3BDD71-9756-DB4F-8C57-01A9C469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/>
          <a:lstStyle/>
          <a:p>
            <a:r>
              <a:rPr lang="tr-TR" b="1" dirty="0"/>
              <a:t>FAALİYETLER</a:t>
            </a:r>
            <a:endParaRPr lang="en-TR" b="1" dirty="0"/>
          </a:p>
        </p:txBody>
      </p:sp>
    </p:spTree>
    <p:extLst>
      <p:ext uri="{BB962C8B-B14F-4D97-AF65-F5344CB8AC3E}">
        <p14:creationId xmlns:p14="http://schemas.microsoft.com/office/powerpoint/2010/main" val="86134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GERÇEKLEŞTİRİLEN FAALİYETLER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6" y="1367289"/>
            <a:ext cx="9726168" cy="45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4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16619"/>
              </p:ext>
            </p:extLst>
          </p:nvPr>
        </p:nvGraphicFramePr>
        <p:xfrm>
          <a:off x="1130974" y="1440949"/>
          <a:ext cx="9680668" cy="41713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9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581">
                <a:tc>
                  <a:txBody>
                    <a:bodyPr/>
                    <a:lstStyle/>
                    <a:p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111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İNSAN </a:t>
                      </a:r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KAYNAKLARI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Profesör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Doçent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tr-TR" sz="1800" b="0" dirty="0" err="1">
                          <a:latin typeface="+mn-lt"/>
                          <a:cs typeface="Times New Roman" panose="02020603050405020304" pitchFamily="18" charset="0"/>
                        </a:rPr>
                        <a:t>Öğr</a:t>
                      </a: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. Üyesi</a:t>
                      </a:r>
                      <a:r>
                        <a:rPr lang="tr-TR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17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Öğretim Görevlisi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38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İdari Personel</a:t>
                      </a:r>
                      <a:r>
                        <a:rPr lang="tr-TR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Sayısı 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14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362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ÖĞRENC</a:t>
                      </a: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İ SAYILARI</a:t>
                      </a:r>
                      <a:b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FİZİKİ KAPASİTE</a:t>
                      </a:r>
                      <a:endParaRPr lang="tr-TR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Öğrenci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6002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36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Yabancı</a:t>
                      </a:r>
                      <a:r>
                        <a:rPr lang="tr-TR" sz="1800" b="0" baseline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Uyruklu Öğrenci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410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65447"/>
                  </a:ext>
                </a:extLst>
              </a:tr>
              <a:tr h="32254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Derslik Sayısı</a:t>
                      </a:r>
                      <a:endParaRPr lang="tr-TR" sz="1800" b="0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26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59024"/>
                  </a:ext>
                </a:extLst>
              </a:tr>
              <a:tr h="359111">
                <a:tc vMerge="1">
                  <a:txBody>
                    <a:bodyPr/>
                    <a:lstStyle/>
                    <a:p>
                      <a:endParaRPr lang="tr-TR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Laboratuvar Sayısı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+mn-lt"/>
                          <a:cs typeface="Arial" pitchFamily="34" charset="0"/>
                        </a:rPr>
                        <a:t>14</a:t>
                      </a:r>
                      <a:endParaRPr lang="tr-TR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KURUL</a:t>
                      </a:r>
                      <a:r>
                        <a:rPr lang="tr-TR" sz="1600" b="1" baseline="0" dirty="0">
                          <a:latin typeface="+mn-lt"/>
                          <a:cs typeface="Times New Roman" panose="02020603050405020304" pitchFamily="18" charset="0"/>
                        </a:rPr>
                        <a:t> VE KOMİSYONLAR </a:t>
                      </a:r>
                      <a:endParaRPr lang="tr-TR" sz="1800" b="1" dirty="0"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Kurul</a:t>
                      </a:r>
                      <a:r>
                        <a:rPr lang="tr-TR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ve Komisyon </a:t>
                      </a:r>
                      <a:r>
                        <a:rPr lang="tr-TR" sz="1800" b="0" dirty="0">
                          <a:latin typeface="+mn-lt"/>
                          <a:cs typeface="Times New Roman" panose="02020603050405020304" pitchFamily="18" charset="0"/>
                        </a:rPr>
                        <a:t> Sayısı</a:t>
                      </a:r>
                      <a:endParaRPr lang="tr-TR" sz="1800" b="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3/10</a:t>
                      </a:r>
                      <a:endParaRPr lang="tr-TR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GENEL BİLGİLER</a:t>
            </a:r>
          </a:p>
        </p:txBody>
      </p:sp>
    </p:spTree>
    <p:extLst>
      <p:ext uri="{BB962C8B-B14F-4D97-AF65-F5344CB8AC3E}">
        <p14:creationId xmlns:p14="http://schemas.microsoft.com/office/powerpoint/2010/main" val="2191077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GERÇEKLEŞTİRİLEN DİĞER FAALİYETLER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241660"/>
              </p:ext>
            </p:extLst>
          </p:nvPr>
        </p:nvGraphicFramePr>
        <p:xfrm>
          <a:off x="965677" y="1582792"/>
          <a:ext cx="10126764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537814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3221765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  <a:gridCol w="2367185">
                  <a:extLst>
                    <a:ext uri="{9D8B030D-6E8A-4147-A177-3AD203B41FA5}">
                      <a16:colId xmlns:a16="http://schemas.microsoft.com/office/drawing/2014/main" val="2461227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Faaliyet</a:t>
                      </a:r>
                      <a:r>
                        <a:rPr lang="tr-TR" baseline="0" dirty="0"/>
                        <a:t> Adı</a:t>
                      </a:r>
                      <a:endParaRPr lang="tr-TR" dirty="0"/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Faaliyet Türü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Gerçekleşme Tarihi</a:t>
                      </a:r>
                    </a:p>
                  </a:txBody>
                  <a:tcPr>
                    <a:solidFill>
                      <a:srgbClr val="003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5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İLK</a:t>
                      </a:r>
                      <a:r>
                        <a:rPr lang="tr-TR" baseline="0" dirty="0" smtClean="0"/>
                        <a:t> DERS ETKİNLİĞİ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02.10.2023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SEKTÖRLE BULUŞMA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13.11.2023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SEKTÖRLE BULUŞMA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21.12.2023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SEKTÖRLE BULUŞMA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26.12.2023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01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TEKNİK GEZİ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17.10.2023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3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SEKTÖRLE BULUŞMA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YÜZYÜZE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09.10.2023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720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718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ÖRNEK FAALİYET </a:t>
            </a:r>
            <a:r>
              <a:rPr lang="tr-TR" dirty="0" smtClean="0"/>
              <a:t>GÖRSELLERİ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221970"/>
            <a:ext cx="2726574" cy="482379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194938"/>
            <a:ext cx="2746552" cy="48591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18" y="1221970"/>
            <a:ext cx="2731273" cy="48321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10" y="1194938"/>
            <a:ext cx="2741853" cy="48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4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9" y="1213658"/>
            <a:ext cx="3168533" cy="486294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0" y="1213658"/>
            <a:ext cx="2975958" cy="48674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26" y="1213658"/>
            <a:ext cx="2906911" cy="48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0" y="1552059"/>
            <a:ext cx="7572260" cy="471047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72019" y="1104032"/>
            <a:ext cx="104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Şehitlerin İsmi ile Yeşil </a:t>
            </a:r>
            <a:r>
              <a:rPr lang="tr-TR" b="1" dirty="0" smtClean="0"/>
              <a:t>Miras projesi: Cumhuriyetin </a:t>
            </a:r>
            <a:r>
              <a:rPr lang="tr-TR" b="1" dirty="0"/>
              <a:t>100. Yılı kapsamında </a:t>
            </a:r>
            <a:r>
              <a:rPr lang="tr-TR" b="1" dirty="0" smtClean="0"/>
              <a:t>100 fidan dikimi</a:t>
            </a:r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278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076241" y="1112211"/>
            <a:ext cx="1041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24 Kasım Öğretmenler Günü </a:t>
            </a:r>
            <a:r>
              <a:rPr lang="tr-TR" b="1" dirty="0"/>
              <a:t>E</a:t>
            </a:r>
            <a:r>
              <a:rPr lang="tr-TR" b="1" dirty="0" smtClean="0"/>
              <a:t>tkinliği</a:t>
            </a:r>
            <a:endParaRPr lang="tr-TR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08" y="1750362"/>
            <a:ext cx="5929687" cy="39550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9" y="1750361"/>
            <a:ext cx="5273407" cy="39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2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93185" y="1112211"/>
            <a:ext cx="269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STK Makine </a:t>
            </a:r>
            <a:r>
              <a:rPr lang="tr-TR" b="1" dirty="0"/>
              <a:t>T</a:t>
            </a:r>
            <a:r>
              <a:rPr lang="tr-TR" b="1" dirty="0" smtClean="0"/>
              <a:t>eknik </a:t>
            </a:r>
            <a:r>
              <a:rPr lang="tr-TR" b="1" dirty="0"/>
              <a:t>G</a:t>
            </a:r>
            <a:r>
              <a:rPr lang="tr-TR" b="1" dirty="0" smtClean="0"/>
              <a:t>ezi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8" y="1560099"/>
            <a:ext cx="5607585" cy="46469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51" y="1560099"/>
            <a:ext cx="5695720" cy="46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3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065223" y="1296877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Elektronik Otomasyon Bölümü Yıl Sonu Sergisi</a:t>
            </a:r>
            <a:endParaRPr lang="tr-TR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9" y="2027104"/>
            <a:ext cx="3753078" cy="319489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23" y="2027104"/>
            <a:ext cx="4208443" cy="319489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52" y="2027104"/>
            <a:ext cx="3497925" cy="31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7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FAALİYET GÖRSELLERİ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83095" y="1315797"/>
            <a:ext cx="796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İnşaat ve Halkla İlişkiler ve Tanıtım Programları Yıl Sonu Sergisi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5" y="1779223"/>
            <a:ext cx="3473847" cy="231589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85" y="1779223"/>
            <a:ext cx="3428221" cy="228548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3" y="1779224"/>
            <a:ext cx="3861871" cy="231589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4" y="4189217"/>
            <a:ext cx="3861870" cy="216069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5" y="4168575"/>
            <a:ext cx="3473847" cy="218134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85" y="4158798"/>
            <a:ext cx="3428221" cy="21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9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DANIŞMA KURULU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08411"/>
              </p:ext>
            </p:extLst>
          </p:nvPr>
        </p:nvGraphicFramePr>
        <p:xfrm>
          <a:off x="364859" y="1130064"/>
          <a:ext cx="5078409" cy="50895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90095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2288314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</a:tblGrid>
              <a:tr h="342349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 smtClean="0"/>
                        <a:t>ADI SOYADI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 smtClean="0"/>
                        <a:t>KURUM</a:t>
                      </a:r>
                      <a:endParaRPr lang="tr-T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51249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smtClean="0"/>
                        <a:t>Doç. Dr. Recep KILIÇ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Müdürü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66001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Öğr</a:t>
                      </a:r>
                      <a:r>
                        <a:rPr lang="tr-TR" sz="1000" dirty="0" smtClean="0"/>
                        <a:t>. Gör. Cemil GÜVENDİ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Müdür Yardımcısı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61051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Öğr</a:t>
                      </a:r>
                      <a:r>
                        <a:rPr lang="tr-TR" sz="1000" dirty="0" smtClean="0"/>
                        <a:t>. Gör. Doğan Murat CİNAL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Müdür Yardımcısı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025282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Prof. Dr. Adem ONAT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Öğretim Üyesi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09893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Doç. Dr. Ömer Hulusi DEDE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Öğretim Üyesi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748301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Dr. </a:t>
                      </a:r>
                      <a:r>
                        <a:rPr lang="tr-TR" sz="1000" dirty="0" err="1" smtClean="0"/>
                        <a:t>Öğr</a:t>
                      </a:r>
                      <a:r>
                        <a:rPr lang="tr-TR" sz="1000" dirty="0" smtClean="0"/>
                        <a:t>. Üyesi Hüseyin İSKENDER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SMYO Öğretim</a:t>
                      </a:r>
                      <a:r>
                        <a:rPr lang="tr-TR" sz="1000" baseline="0" dirty="0" smtClean="0"/>
                        <a:t> Üyesi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26859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Ahmet RAHMANLAR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SMMM Ahmet Rahmanlar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772725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Güldane</a:t>
                      </a:r>
                      <a:r>
                        <a:rPr lang="tr-TR" sz="1000" dirty="0" smtClean="0"/>
                        <a:t> CIRIK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Aydın Endüstri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064449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Ercan KÖSE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Orthaus</a:t>
                      </a:r>
                      <a:r>
                        <a:rPr lang="tr-TR" sz="1000" dirty="0" smtClean="0"/>
                        <a:t> </a:t>
                      </a:r>
                      <a:r>
                        <a:rPr lang="tr-TR" sz="1000" dirty="0" err="1" smtClean="0"/>
                        <a:t>Trailers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117867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Emre BİBEROĞLU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Orthaus</a:t>
                      </a:r>
                      <a:r>
                        <a:rPr lang="tr-TR" sz="1000" dirty="0" smtClean="0"/>
                        <a:t> </a:t>
                      </a:r>
                      <a:r>
                        <a:rPr lang="tr-TR" sz="1000" dirty="0" err="1" smtClean="0"/>
                        <a:t>Trailers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482821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Ayhan PEHLİVAN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Al-Nah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897935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Kudret KAR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Kar-</a:t>
                      </a:r>
                      <a:r>
                        <a:rPr lang="tr-TR" sz="1000" dirty="0" err="1" smtClean="0"/>
                        <a:t>Mak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599061"/>
                  </a:ext>
                </a:extLst>
              </a:tr>
              <a:tr h="36517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Mustafa Kaim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Kaim Torna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651120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743695"/>
              </p:ext>
            </p:extLst>
          </p:nvPr>
        </p:nvGraphicFramePr>
        <p:xfrm>
          <a:off x="6098875" y="1130058"/>
          <a:ext cx="5612055" cy="450502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83283">
                  <a:extLst>
                    <a:ext uri="{9D8B030D-6E8A-4147-A177-3AD203B41FA5}">
                      <a16:colId xmlns:a16="http://schemas.microsoft.com/office/drawing/2014/main" val="2047122299"/>
                    </a:ext>
                  </a:extLst>
                </a:gridCol>
                <a:gridCol w="2528772">
                  <a:extLst>
                    <a:ext uri="{9D8B030D-6E8A-4147-A177-3AD203B41FA5}">
                      <a16:colId xmlns:a16="http://schemas.microsoft.com/office/drawing/2014/main" val="769863794"/>
                    </a:ext>
                  </a:extLst>
                </a:gridCol>
              </a:tblGrid>
              <a:tr h="302135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 smtClean="0"/>
                        <a:t>ADI SOYADI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KURUM</a:t>
                      </a:r>
                      <a:endParaRPr lang="tr-T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571971"/>
                  </a:ext>
                </a:extLst>
              </a:tr>
              <a:tr h="42413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Ahmet TUNCAY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Tunç Makine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244143"/>
                  </a:ext>
                </a:extLst>
              </a:tr>
              <a:tr h="42413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Mehmet BİRİNCİOĞLU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Sakarya Su ve Kanalizasyon İdaresi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352479"/>
                  </a:ext>
                </a:extLst>
              </a:tr>
              <a:tr h="319522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Cezayir</a:t>
                      </a:r>
                      <a:r>
                        <a:rPr lang="tr-TR" sz="1000" baseline="0" dirty="0" smtClean="0"/>
                        <a:t> BALTACI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Mora Mühendislik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13453"/>
                  </a:ext>
                </a:extLst>
              </a:tr>
              <a:tr h="363556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Bahadır UMDU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Karakaya </a:t>
                      </a:r>
                      <a:r>
                        <a:rPr lang="tr-TR" sz="1000" dirty="0" err="1" smtClean="0"/>
                        <a:t>Seksenaltı</a:t>
                      </a:r>
                      <a:r>
                        <a:rPr lang="tr-TR" sz="1000" dirty="0" smtClean="0"/>
                        <a:t> </a:t>
                      </a:r>
                      <a:r>
                        <a:rPr lang="tr-TR" sz="1000" dirty="0" err="1" smtClean="0"/>
                        <a:t>Katoferez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736286"/>
                  </a:ext>
                </a:extLst>
              </a:tr>
              <a:tr h="34152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Ömer Abdullah</a:t>
                      </a:r>
                      <a:r>
                        <a:rPr lang="tr-TR" sz="1000" baseline="0" dirty="0" smtClean="0"/>
                        <a:t> AYHAN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Kurumsal Yazılım ve Danışmanlık Ltd. Şti.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998845"/>
                  </a:ext>
                </a:extLst>
              </a:tr>
              <a:tr h="34152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Sezai MATUR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Sakarya</a:t>
                      </a:r>
                      <a:r>
                        <a:rPr lang="tr-TR" sz="1000" baseline="0" dirty="0" smtClean="0"/>
                        <a:t> Gazeteciler Cemiyeti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505074"/>
                  </a:ext>
                </a:extLst>
              </a:tr>
              <a:tr h="352540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Müjdat ÇETİN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Sakarya Gazeteciler</a:t>
                      </a:r>
                      <a:r>
                        <a:rPr lang="tr-TR" sz="1000" baseline="0" dirty="0" smtClean="0"/>
                        <a:t> Derneği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125142"/>
                  </a:ext>
                </a:extLst>
              </a:tr>
              <a:tr h="363557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Batuhan</a:t>
                      </a:r>
                      <a:r>
                        <a:rPr lang="tr-TR" sz="1000" baseline="0" dirty="0" smtClean="0"/>
                        <a:t> DİLER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Primeware</a:t>
                      </a:r>
                      <a:r>
                        <a:rPr lang="tr-TR" sz="1000" dirty="0" smtClean="0"/>
                        <a:t> Yazılım</a:t>
                      </a:r>
                      <a:r>
                        <a:rPr lang="tr-TR" sz="1000" baseline="0" dirty="0" smtClean="0"/>
                        <a:t> San. Ve Tic. Ltd. Şti.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332216"/>
                  </a:ext>
                </a:extLst>
              </a:tr>
              <a:tr h="42413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Cüneyt SARIGÜZEL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Csr</a:t>
                      </a:r>
                      <a:r>
                        <a:rPr lang="tr-TR" sz="1000" dirty="0" smtClean="0"/>
                        <a:t> Enerji Yatırım Mühendislik San. Tic. Ltd. Şti.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618556"/>
                  </a:ext>
                </a:extLst>
              </a:tr>
              <a:tr h="42413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Fırat BELİN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/>
                        <a:t>Özgüllü</a:t>
                      </a:r>
                      <a:r>
                        <a:rPr lang="tr-TR" sz="1000" dirty="0" smtClean="0"/>
                        <a:t> Süt </a:t>
                      </a:r>
                      <a:r>
                        <a:rPr lang="tr-TR" sz="1000" dirty="0" err="1" smtClean="0"/>
                        <a:t>Mamülleri</a:t>
                      </a:r>
                      <a:r>
                        <a:rPr lang="tr-TR" sz="1000" dirty="0" smtClean="0"/>
                        <a:t> Ltd. Şti.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814034"/>
                  </a:ext>
                </a:extLst>
              </a:tr>
              <a:tr h="424133"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M. Oktay ERTEM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/>
                        <a:t>SMMM Oktay ERTEM</a:t>
                      </a:r>
                      <a:endParaRPr lang="tr-T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0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94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PAYDAŞ KATILIMI (Danışma Kurulu ve Stratejik İşbirlikleri)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6" y="1758099"/>
            <a:ext cx="5459795" cy="409484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9" y="1758099"/>
            <a:ext cx="5502119" cy="4094846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671152" y="1277958"/>
            <a:ext cx="26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Danışma Kurulu Toplantısı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2875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>
            <a:normAutofit/>
          </a:bodyPr>
          <a:lstStyle/>
          <a:p>
            <a:r>
              <a:rPr lang="tr-TR" dirty="0"/>
              <a:t> 2023 YILI STRATEJİ BAZLI PERFORMANS GRAFİĞİ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23" y="1695651"/>
            <a:ext cx="10058400" cy="44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MEMNUNİYET ANKET PERFORMANSI</a:t>
            </a:r>
          </a:p>
        </p:txBody>
      </p:sp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3852235206"/>
              </p:ext>
            </p:extLst>
          </p:nvPr>
        </p:nvGraphicFramePr>
        <p:xfrm>
          <a:off x="481209" y="828437"/>
          <a:ext cx="1097165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0153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b="1" dirty="0"/>
              <a:t>+1 UYGULAMALI EĞİTİM ANKET PERFORMANSI</a:t>
            </a:r>
            <a:endParaRPr lang="tr-TR" dirty="0"/>
          </a:p>
        </p:txBody>
      </p:sp>
      <p:graphicFrame>
        <p:nvGraphicFramePr>
          <p:cNvPr id="4" name="Grafik 3"/>
          <p:cNvGraphicFramePr/>
          <p:nvPr>
            <p:extLst>
              <p:ext uri="{D42A27DB-BD31-4B8C-83A1-F6EECF244321}">
                <p14:modId xmlns:p14="http://schemas.microsoft.com/office/powerpoint/2010/main" val="3555469821"/>
              </p:ext>
            </p:extLst>
          </p:nvPr>
        </p:nvGraphicFramePr>
        <p:xfrm>
          <a:off x="788670" y="1060564"/>
          <a:ext cx="107670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7977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C228BE-623B-924B-B014-55BABA4B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10" y="2101370"/>
            <a:ext cx="3419378" cy="3607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3D1788-6D9E-8347-8F79-A44C955CB193}"/>
              </a:ext>
            </a:extLst>
          </p:cNvPr>
          <p:cNvSpPr/>
          <p:nvPr/>
        </p:nvSpPr>
        <p:spPr>
          <a:xfrm>
            <a:off x="4302880" y="1024909"/>
            <a:ext cx="358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en-TR" sz="2800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9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PROGRAM BAZLI PERFORMANS GRAFİĞİ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80575FC4-52BD-0515-C8A3-273153E15499}"/>
              </a:ext>
            </a:extLst>
          </p:cNvPr>
          <p:cNvGrpSpPr/>
          <p:nvPr/>
        </p:nvGrpSpPr>
        <p:grpSpPr>
          <a:xfrm>
            <a:off x="3764246" y="5980339"/>
            <a:ext cx="4657405" cy="290661"/>
            <a:chOff x="4007224" y="6091801"/>
            <a:chExt cx="4657405" cy="290661"/>
          </a:xfrm>
        </p:grpSpPr>
        <p:sp>
          <p:nvSpPr>
            <p:cNvPr id="3" name="Dikdörtgen: Köşeleri Yuvarlatılmış 2">
              <a:extLst>
                <a:ext uri="{FF2B5EF4-FFF2-40B4-BE49-F238E27FC236}">
                  <a16:creationId xmlns:a16="http://schemas.microsoft.com/office/drawing/2014/main" id="{77579E68-1BAD-98BD-3403-4E48807E21FD}"/>
                </a:ext>
              </a:extLst>
            </p:cNvPr>
            <p:cNvSpPr/>
            <p:nvPr/>
          </p:nvSpPr>
          <p:spPr>
            <a:xfrm>
              <a:off x="4007224" y="6122894"/>
              <a:ext cx="439270" cy="224118"/>
            </a:xfrm>
            <a:prstGeom prst="roundRect">
              <a:avLst/>
            </a:prstGeom>
            <a:solidFill>
              <a:srgbClr val="46F09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Dikdörtgen: Köşeleri Yuvarlatılmış 4">
              <a:extLst>
                <a:ext uri="{FF2B5EF4-FFF2-40B4-BE49-F238E27FC236}">
                  <a16:creationId xmlns:a16="http://schemas.microsoft.com/office/drawing/2014/main" id="{177F0AE5-9058-1CE7-4EA5-0E2B849FD992}"/>
                </a:ext>
              </a:extLst>
            </p:cNvPr>
            <p:cNvSpPr/>
            <p:nvPr/>
          </p:nvSpPr>
          <p:spPr>
            <a:xfrm>
              <a:off x="5030399" y="6122894"/>
              <a:ext cx="439270" cy="224118"/>
            </a:xfrm>
            <a:prstGeom prst="roundRect">
              <a:avLst/>
            </a:prstGeom>
            <a:solidFill>
              <a:srgbClr val="04AD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B1103E95-69F1-5066-59D1-C89AC72D5C0D}"/>
                </a:ext>
              </a:extLst>
            </p:cNvPr>
            <p:cNvSpPr txBox="1"/>
            <p:nvPr/>
          </p:nvSpPr>
          <p:spPr>
            <a:xfrm>
              <a:off x="4403801" y="6091801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28172E75-DE34-B0F6-1EF1-3177BECCAF13}"/>
                </a:ext>
              </a:extLst>
            </p:cNvPr>
            <p:cNvSpPr txBox="1"/>
            <p:nvPr/>
          </p:nvSpPr>
          <p:spPr>
            <a:xfrm>
              <a:off x="5426976" y="6095999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8" name="Dikdörtgen: Köşeleri Yuvarlatılmış 7">
              <a:extLst>
                <a:ext uri="{FF2B5EF4-FFF2-40B4-BE49-F238E27FC236}">
                  <a16:creationId xmlns:a16="http://schemas.microsoft.com/office/drawing/2014/main" id="{7A39A789-7528-B8C5-25EA-ED6CF7CFAFD7}"/>
                </a:ext>
              </a:extLst>
            </p:cNvPr>
            <p:cNvSpPr/>
            <p:nvPr/>
          </p:nvSpPr>
          <p:spPr>
            <a:xfrm>
              <a:off x="5946929" y="6122894"/>
              <a:ext cx="439270" cy="224118"/>
            </a:xfrm>
            <a:prstGeom prst="roundRect">
              <a:avLst/>
            </a:prstGeom>
            <a:solidFill>
              <a:srgbClr val="F2B3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A0322EA6-0CBD-1ECA-0EB2-ACE57FB6D644}"/>
                </a:ext>
              </a:extLst>
            </p:cNvPr>
            <p:cNvSpPr txBox="1"/>
            <p:nvPr/>
          </p:nvSpPr>
          <p:spPr>
            <a:xfrm>
              <a:off x="6332876" y="6095999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81808132-4567-A102-ADBE-60ED00C237AF}"/>
                </a:ext>
              </a:extLst>
            </p:cNvPr>
            <p:cNvSpPr/>
            <p:nvPr/>
          </p:nvSpPr>
          <p:spPr>
            <a:xfrm>
              <a:off x="6840904" y="6122895"/>
              <a:ext cx="439270" cy="224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9067D127-9230-BBF2-9E82-5E912E9FC402}"/>
                </a:ext>
              </a:extLst>
            </p:cNvPr>
            <p:cNvSpPr txBox="1"/>
            <p:nvPr/>
          </p:nvSpPr>
          <p:spPr>
            <a:xfrm>
              <a:off x="7238776" y="6099363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12" name="Dikdörtgen: Köşeleri Yuvarlatılmış 11">
              <a:extLst>
                <a:ext uri="{FF2B5EF4-FFF2-40B4-BE49-F238E27FC236}">
                  <a16:creationId xmlns:a16="http://schemas.microsoft.com/office/drawing/2014/main" id="{63C56F1B-CD87-AC4B-103B-B6AD860A5887}"/>
                </a:ext>
              </a:extLst>
            </p:cNvPr>
            <p:cNvSpPr/>
            <p:nvPr/>
          </p:nvSpPr>
          <p:spPr>
            <a:xfrm>
              <a:off x="7758729" y="6129620"/>
              <a:ext cx="439270" cy="224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DAD31E5F-A054-0DE8-B8DB-49D7182CDEA1}"/>
                </a:ext>
              </a:extLst>
            </p:cNvPr>
            <p:cNvSpPr txBox="1"/>
            <p:nvPr/>
          </p:nvSpPr>
          <p:spPr>
            <a:xfrm>
              <a:off x="8144676" y="6105463"/>
              <a:ext cx="519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788"/>
            <a:ext cx="12138236" cy="4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2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YILLARA GÖRE BAŞARIM GRAFİĞİ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8" y="1630564"/>
            <a:ext cx="10058400" cy="44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1</a:t>
            </a:r>
          </a:p>
        </p:txBody>
      </p:sp>
      <p:graphicFrame>
        <p:nvGraphicFramePr>
          <p:cNvPr id="4" name="4 Tablo">
            <a:extLst>
              <a:ext uri="{FF2B5EF4-FFF2-40B4-BE49-F238E27FC236}">
                <a16:creationId xmlns:a16="http://schemas.microsoft.com/office/drawing/2014/main" id="{45D55376-9954-402C-580B-07E46D7DB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58854"/>
              </p:ext>
            </p:extLst>
          </p:nvPr>
        </p:nvGraphicFramePr>
        <p:xfrm>
          <a:off x="601052" y="1301689"/>
          <a:ext cx="10989896" cy="461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13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0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742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Eğitim-öğretim süreçlerinde etkin, verimli ve sürdürülebilir başarı sağlamak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1.1: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Ön lisans, lisans ve lisansüstü eğitimde tercih edilen bir üniversite olmak</a:t>
                      </a:r>
                      <a:endParaRPr lang="tr-TR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Üniversitemizi İlk Sırada Tercih Eden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259.04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354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Bölüm/Program Doluluk Oranları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111.58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Uluslararası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208.62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Değişim Programları ile Gelen Öğrenci Sayısı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800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46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1</a:t>
            </a:r>
          </a:p>
        </p:txBody>
      </p:sp>
      <p:graphicFrame>
        <p:nvGraphicFramePr>
          <p:cNvPr id="2" name="4 Tablo">
            <a:extLst>
              <a:ext uri="{FF2B5EF4-FFF2-40B4-BE49-F238E27FC236}">
                <a16:creationId xmlns:a16="http://schemas.microsoft.com/office/drawing/2014/main" id="{B29D143B-96F4-C08E-A537-63EB623AE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75605"/>
              </p:ext>
            </p:extLst>
          </p:nvPr>
        </p:nvGraphicFramePr>
        <p:xfrm>
          <a:off x="277906" y="1060227"/>
          <a:ext cx="11713581" cy="5302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939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50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8004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Eğitim-öğretim süreçlerinde etkin, verimli ve sürdürülebilir başarı sağlamak</a:t>
                      </a:r>
                      <a:endParaRPr lang="tr-TR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1.3: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Bilgiyi beceri ile bütünleştiren bir üniversite olarak sektörün ihtiyaçları doğrultusunda +1 Uygulamalı Eğitim Modelini sürekli iyileştirmek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Uygulamalı Eğitimde İşveren Memnuniyet Oranı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98.69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Çok İyi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2 - Uygulamalı Eğitimde Öğrenci Memnuniyet Oranı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89.41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Çok İyi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+1 Uygulamalı Eğitim Modeli ile İstihdam Edilen Öğrenci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60342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+1 Uygulamalı Eğitim Modeli Kapsamında Yapılan İşbirliği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184.62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  <a:endParaRPr lang="tr-T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0125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  <a:defRPr/>
                      </a:pPr>
                      <a:r>
                        <a:rPr lang="tr-T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PG 5 – İlk Ders Etkinlikleri ve Sektörle Buluşma Günleri Sayısı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26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30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115.38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371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44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2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DCE81BCA-D63C-55E0-DC7D-8C73547F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01906"/>
              </p:ext>
            </p:extLst>
          </p:nvPr>
        </p:nvGraphicFramePr>
        <p:xfrm>
          <a:off x="340867" y="1280258"/>
          <a:ext cx="11510266" cy="3998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9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7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060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Bölgesel, ulusal ve uluslararası ihtiyaçlar doğrultusunda araştırmalar yapıp, teknoloji geliştirerek nitelikli ve ticarileşebilir Ar-</a:t>
                      </a:r>
                      <a:r>
                        <a:rPr lang="tr-TR" sz="20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çalışmaları yapmak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2.1: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Paydaş ihtiyaçlarını dikkate alarak Ar-</a:t>
                      </a:r>
                      <a:r>
                        <a:rPr lang="tr-TR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çalışmalarını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1 - Patent, Faydalı Model ve Endüstriyel Tasarım Başvuru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3 - SCI, SCI-</a:t>
                      </a:r>
                      <a:r>
                        <a:rPr lang="tr-TR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Expanded</a:t>
                      </a: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SSCI ve AHCI tarafından taranan dergilerde yayımlanan makale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Çok İyi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270812"/>
                  </a:ext>
                </a:extLst>
              </a:tr>
              <a:tr h="237004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4 - SCI, SCI-</a:t>
                      </a:r>
                      <a:r>
                        <a:rPr lang="tr-TR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expanded</a:t>
                      </a: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SSCI ve AHCI dışındaki indeksler tarafından taranan dergilerde yayımlanan makale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123.81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Aşırı Pozitif Sapma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2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71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81209" y="178253"/>
            <a:ext cx="10084496" cy="665141"/>
          </a:xfrm>
        </p:spPr>
        <p:txBody>
          <a:bodyPr/>
          <a:lstStyle/>
          <a:p>
            <a:r>
              <a:rPr lang="tr-TR" dirty="0"/>
              <a:t>STRATEJİK AMAÇ 2 (Devam)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DCE81BCA-D63C-55E0-DC7D-8C73547F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55477"/>
              </p:ext>
            </p:extLst>
          </p:nvPr>
        </p:nvGraphicFramePr>
        <p:xfrm>
          <a:off x="332110" y="1271208"/>
          <a:ext cx="11510266" cy="39749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9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3200204442"/>
                    </a:ext>
                  </a:extLst>
                </a:gridCol>
                <a:gridCol w="147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2546088549"/>
                    </a:ext>
                  </a:extLst>
                </a:gridCol>
              </a:tblGrid>
              <a:tr h="513116">
                <a:tc gridSpan="6"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Bölgesel, ulusal ve uluslararası ihtiyaçlar doğrultusunda araştırmalar yapıp, teknoloji geliştirerek nitelikli ve ticarileşebilir Ar-</a:t>
                      </a:r>
                      <a:r>
                        <a:rPr lang="tr-TR" sz="20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</a:t>
                      </a:r>
                      <a:r>
                        <a:rPr lang="tr-TR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çalışmaları yapmak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222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Hedef 2.1: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Paydaş ihtiyaçlarını dikkate alarak Ar-</a:t>
                      </a:r>
                      <a:r>
                        <a:rPr lang="tr-TR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tr-T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çalışmalarını arttırmak</a:t>
                      </a:r>
                      <a:endParaRPr lang="tr-TR" sz="16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PERFORMANS</a:t>
                      </a:r>
                      <a:r>
                        <a:rPr lang="tr-TR" sz="1600" b="1" baseline="0" dirty="0">
                          <a:latin typeface="+mn-lt"/>
                          <a:cs typeface="Arial" pitchFamily="34" charset="0"/>
                        </a:rPr>
                        <a:t> GÖSTERGELERİ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KATEGORİ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latin typeface="+mn-lt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HEDEF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GERÇEKLEŞEN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latin typeface="+mn-lt"/>
                          <a:cs typeface="Arial" pitchFamily="34" charset="0"/>
                        </a:rPr>
                        <a:t>YÜZDE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BAŞARI</a:t>
                      </a:r>
                      <a:r>
                        <a:rPr lang="tr-TR" sz="1600" b="1" baseline="0" dirty="0">
                          <a:solidFill>
                            <a:schemeClr val="dk1"/>
                          </a:solidFill>
                          <a:latin typeface="+mn-lt"/>
                          <a:cs typeface="Arial" pitchFamily="34" charset="0"/>
                        </a:rPr>
                        <a:t> DURUMU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pPr marL="0" indent="0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6 - Q1 Yayın Sayısı 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66.67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Orta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052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7 - Kabul edilen dış kaynaklı araştırma projesi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İyi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>
                        <a:tabLst>
                          <a:tab pos="85725" algn="l"/>
                        </a:tabLst>
                      </a:pPr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8 - BAP kapsamında desteklenen araştırma projeleri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7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140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Aşırı Pozitif Sapma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270812"/>
                  </a:ext>
                </a:extLst>
              </a:tr>
              <a:tr h="237004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tr-TR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 9 - Üniversite öğrencileri destekleme projesi sayısı</a:t>
                      </a:r>
                      <a:endParaRPr lang="tr-TR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PG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8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latin typeface="+mn-lt"/>
                          <a:cs typeface="Arial" pitchFamily="34" charset="0"/>
                        </a:rPr>
                        <a:t>Çok Kötü</a:t>
                      </a:r>
                      <a:endParaRPr lang="tr-TR" sz="18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2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041836"/>
      </p:ext>
    </p:extLst>
  </p:cSld>
  <p:clrMapOvr>
    <a:masterClrMapping/>
  </p:clrMapOvr>
</p:sld>
</file>

<file path=ppt/theme/theme1.xml><?xml version="1.0" encoding="utf-8"?>
<a:theme xmlns:a="http://schemas.openxmlformats.org/drawingml/2006/main" name="20210113_Powerpoint_Şablon_2021_v1_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20210113_Powerpoint_Şablon_2021_v1_0</Template>
  <TotalTime>3347</TotalTime>
  <Words>1404</Words>
  <Application>Microsoft Office PowerPoint</Application>
  <PresentationFormat>Geniş ekran</PresentationFormat>
  <Paragraphs>451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20210113_Powerpoint_Şablon_2021_v1_0</vt:lpstr>
      <vt:lpstr>2023 Yılı  Performans Değerlendirmesi</vt:lpstr>
      <vt:lpstr>GENEL BİLGİLER</vt:lpstr>
      <vt:lpstr> 2023 YILI STRATEJİ BAZLI PERFORMANS GRAFİĞİ</vt:lpstr>
      <vt:lpstr>PROGRAM BAZLI PERFORMANS GRAFİĞİ</vt:lpstr>
      <vt:lpstr>YILLARA GÖRE BAŞARIM GRAFİĞİ</vt:lpstr>
      <vt:lpstr>STRATEJİK AMAÇ 1</vt:lpstr>
      <vt:lpstr>STRATEJİK AMAÇ 1</vt:lpstr>
      <vt:lpstr>STRATEJİK AMAÇ 2</vt:lpstr>
      <vt:lpstr>STRATEJİK AMAÇ 2 (Devam)</vt:lpstr>
      <vt:lpstr>STRATEJİK AMAÇ 3</vt:lpstr>
      <vt:lpstr>STRATEJİK AMAÇ 3</vt:lpstr>
      <vt:lpstr>STRATEJİK AMAÇ 4</vt:lpstr>
      <vt:lpstr>STRATEJİK AMAÇ 4</vt:lpstr>
      <vt:lpstr>STRATEJİK AMAÇ 5</vt:lpstr>
      <vt:lpstr>STRATEJİK AMAÇ 5</vt:lpstr>
      <vt:lpstr>SONUÇ VE ÖNERİLER </vt:lpstr>
      <vt:lpstr>SONUÇ VE ÖNERİLER </vt:lpstr>
      <vt:lpstr>FAALİYETLER</vt:lpstr>
      <vt:lpstr>GERÇEKLEŞTİRİLEN FAALİYETLER</vt:lpstr>
      <vt:lpstr>GERÇEKLEŞTİRİLEN DİĞER FAALİYETLER</vt:lpstr>
      <vt:lpstr>ÖRNEK FAALİYET GÖRSELLERİ</vt:lpstr>
      <vt:lpstr>ÖRNEK FAALİYET GÖRSELLERİ</vt:lpstr>
      <vt:lpstr>ÖRNEK FAALİYET GÖRSELLERİ</vt:lpstr>
      <vt:lpstr>ÖRNEK FAALİYET GÖRSELLERİ</vt:lpstr>
      <vt:lpstr>ÖRNEK FAALİYET GÖRSELLERİ</vt:lpstr>
      <vt:lpstr>ÖRNEK FAALİYET GÖRSELLERİ</vt:lpstr>
      <vt:lpstr>ÖRNEK FAALİYET GÖRSELLERİ</vt:lpstr>
      <vt:lpstr>DANIŞMA KURULU</vt:lpstr>
      <vt:lpstr>PAYDAŞ KATILIMI (Danışma Kurulu ve Stratejik İşbirlikleri)</vt:lpstr>
      <vt:lpstr>MEMNUNİYET ANKET PERFORMANSI</vt:lpstr>
      <vt:lpstr>+1 UYGULAMALI EĞİTİM ANKET PERFORMANSI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Halid Özgür</dc:creator>
  <cp:lastModifiedBy>dmc</cp:lastModifiedBy>
  <cp:revision>293</cp:revision>
  <dcterms:created xsi:type="dcterms:W3CDTF">2020-09-09T19:50:56Z</dcterms:created>
  <dcterms:modified xsi:type="dcterms:W3CDTF">2024-02-13T06:16:01Z</dcterms:modified>
</cp:coreProperties>
</file>